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0" r:id="rId3"/>
    <p:sldId id="261" r:id="rId4"/>
    <p:sldId id="263" r:id="rId5"/>
    <p:sldId id="264" r:id="rId6"/>
    <p:sldId id="265" r:id="rId7"/>
    <p:sldId id="256" r:id="rId8"/>
    <p:sldId id="257" r:id="rId9"/>
    <p:sldId id="274" r:id="rId10"/>
    <p:sldId id="262" r:id="rId11"/>
    <p:sldId id="259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6" r:id="rId20"/>
    <p:sldId id="294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292" r:id="rId29"/>
    <p:sldId id="313" r:id="rId30"/>
    <p:sldId id="314" r:id="rId31"/>
    <p:sldId id="275" r:id="rId32"/>
    <p:sldId id="315" r:id="rId33"/>
    <p:sldId id="316" r:id="rId34"/>
    <p:sldId id="317" r:id="rId35"/>
    <p:sldId id="31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57842-B9B2-87F9-8EC2-31E388B73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4E5E4-8EF8-C055-C58D-88EB65A50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7525D-9F46-4294-3E25-B0E0347F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8C196-2A1E-7578-CF79-31274CF2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F5BC8-FBF9-698B-CD9A-1FB2825AE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0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7AA7D-0FA8-C739-C5C4-ACE5F8397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9E782-D5DE-AAC0-E5F8-8772D8058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65FEC-D1A9-FE24-A08B-40FE02D4E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508EA-F017-1F90-8AF2-23E648B5A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D9D72-6F5A-DF6A-95B7-044EB1C89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0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6F614B-4C0F-8121-1DD2-65F5D2A99C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AF9A4-4DBA-81EA-2A00-090C4DBC2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E76A00-2EB4-9B95-A147-DA1BE182A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B9FB4-DD9D-83B7-11A6-391943E2F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7CE37-945F-48C3-D3C5-454955580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63E6-C078-3C44-F615-58EC82C3C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81076-C1E1-582C-7D65-592079E5D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F8A1-9F8E-A078-DCF8-92AC312EF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10A87-55B1-0A3E-2B73-18274BE74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35B0-C2B4-F60B-276D-10462545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8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4473-0FA7-9428-2F0C-6FAEB23B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3BC5E-B29B-BACE-1591-DDD2F49AE7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E8603-7FD9-9BC1-0F26-CFBB6ABE7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D57CD-D3AE-1FEF-7EC4-1D58202BF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DA11-C960-7FD4-4E24-7C31551A4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96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2A91-5965-F0EB-BE91-42B2DFA8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1BD48-5ABF-0630-5163-621FA70620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9E2F09-27C4-4123-07A8-9B171E1E03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B609-5265-1D31-D67D-2B18B741F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877DE-C5E7-8B0F-0A38-E84A74047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8A18CD-BA63-0697-EC7A-48B1F2C8F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8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BFA69-9ED1-9A1B-F655-8AB44AC5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14A98-7DD2-C478-7F7B-37F089DED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FF763-C344-9224-B122-D9FCC3C07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BF1E77-5BE8-5FC1-0510-BBF455AC8F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F92AE-93C9-C0CC-BAD9-13FD50A5D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0D8F3-E819-AAB2-9D59-4993E579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261BC0-9649-AC54-6CC5-7B267EC5F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4EFC4C-2AA3-7A41-D8D8-5939056F9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81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7FA16-EC6F-F4FB-E332-A3D76CB6F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F99686-455D-E605-C432-3C256D93A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63FCC4-C49E-14F1-CB6A-D3A8DE30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1E435-5990-32EA-92ED-4BA366101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54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9FD5C3-8C0C-6807-C2D4-DC1FF3CE4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9B4A01-D306-D302-C6E1-B9F398FC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22DEA-BB31-767D-3539-F998F0211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8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7E39-F762-2E34-8DB0-9742BC4C7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3CAEB-2263-9A91-3CAE-3086DAA0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296E-E91D-A96A-C694-EB80B5A137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E93A94-9325-394A-71F6-01F887578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6BF4F-7EA3-352F-82CB-07131F58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7AA54-5FD0-825F-81ED-1CCFFB010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876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8B41-D892-BEAD-3BA2-01043401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5478A-1D43-BCB3-AA87-2DD80E3DC5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CE885C-65E2-E715-E1A5-EA0D7D926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9F09CC-1012-76FE-0F9D-81B9AB69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AE43D-6DDE-0B09-FCFB-5A4249D4D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5651-D227-579D-5026-1768A435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2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291FB5-7A80-0098-2134-90FC89D8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1B730-B0AB-9091-3EC0-87CC3BF29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06104-C693-969F-255A-B9217C2D0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EDCBB-5D4B-488F-B223-1808E772A221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98DEA-9E02-3D64-15FC-F6805B5DEF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63B65-87EB-582E-1F51-F0F1859B2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1C651-351F-4808-9DB8-B6BA0A3F1B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07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testinghelp.com/data-mining-examples/#6_Crime_Prevention" TargetMode="External"/><Relationship Id="rId13" Type="http://schemas.openxmlformats.org/officeDocument/2006/relationships/hyperlink" Target="https://www.softwaretestinghelp.com/data-mining-examples/#11_Transportation" TargetMode="External"/><Relationship Id="rId3" Type="http://schemas.openxmlformats.org/officeDocument/2006/relationships/hyperlink" Target="https://www.softwaretestinghelp.com/data-mining-examples/#1_Mobile_Service_Providers" TargetMode="External"/><Relationship Id="rId7" Type="http://schemas.openxmlformats.org/officeDocument/2006/relationships/hyperlink" Target="https://www.softwaretestinghelp.com/data-mining-examples/#5_Science_And_Engineering" TargetMode="External"/><Relationship Id="rId12" Type="http://schemas.openxmlformats.org/officeDocument/2006/relationships/hyperlink" Target="https://www.softwaretestinghelp.com/data-mining-examples/#10_Dynamic_Pricing" TargetMode="External"/><Relationship Id="rId2" Type="http://schemas.openxmlformats.org/officeDocument/2006/relationships/hyperlink" Target="https://www.softwaretestinghelp.com/data-mining-examples/#Examples_Of_Data_Mining_In_Real_Lif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ftwaretestinghelp.com/data-mining-examples/#4_Ecommerce" TargetMode="External"/><Relationship Id="rId11" Type="http://schemas.openxmlformats.org/officeDocument/2006/relationships/hyperlink" Target="https://www.softwaretestinghelp.com/data-mining-examples/#9_Automation" TargetMode="External"/><Relationship Id="rId5" Type="http://schemas.openxmlformats.org/officeDocument/2006/relationships/hyperlink" Target="https://www.softwaretestinghelp.com/data-mining-examples/#3_Artificial_Intelligence" TargetMode="External"/><Relationship Id="rId10" Type="http://schemas.openxmlformats.org/officeDocument/2006/relationships/hyperlink" Target="https://www.softwaretestinghelp.com/data-mining-examples/#8_Farming" TargetMode="External"/><Relationship Id="rId4" Type="http://schemas.openxmlformats.org/officeDocument/2006/relationships/hyperlink" Target="https://www.softwaretestinghelp.com/data-mining-examples/#2_Retail_Sector" TargetMode="External"/><Relationship Id="rId9" Type="http://schemas.openxmlformats.org/officeDocument/2006/relationships/hyperlink" Target="https://www.softwaretestinghelp.com/data-mining-examples/#7_Research" TargetMode="External"/><Relationship Id="rId14" Type="http://schemas.openxmlformats.org/officeDocument/2006/relationships/hyperlink" Target="https://www.softwaretestinghelp.com/data-mining-examples/#12_Insurance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oftwaretestinghelp.com/data-mining-examples/#2_Anomaly_Detection" TargetMode="External"/><Relationship Id="rId13" Type="http://schemas.openxmlformats.org/officeDocument/2006/relationships/hyperlink" Target="https://www.softwaretestinghelp.com/data-mining-examples/#3_Fraudulent_And_Abusive_Data" TargetMode="External"/><Relationship Id="rId18" Type="http://schemas.openxmlformats.org/officeDocument/2006/relationships/hyperlink" Target="https://www.softwaretestinghelp.com/data-mining-examples/#Big_Companies_Using_Data_Mining" TargetMode="External"/><Relationship Id="rId3" Type="http://schemas.openxmlformats.org/officeDocument/2006/relationships/hyperlink" Target="https://www.softwaretestinghelp.com/data-mining-examples/#1_Loan_Payment_Prediction" TargetMode="External"/><Relationship Id="rId7" Type="http://schemas.openxmlformats.org/officeDocument/2006/relationships/hyperlink" Target="https://www.softwaretestinghelp.com/data-mining-examples/#1_Forecasting_Market" TargetMode="External"/><Relationship Id="rId12" Type="http://schemas.openxmlformats.org/officeDocument/2006/relationships/hyperlink" Target="https://www.softwaretestinghelp.com/data-mining-examples/#2_Effective_Treatments" TargetMode="External"/><Relationship Id="rId17" Type="http://schemas.openxmlformats.org/officeDocument/2006/relationships/hyperlink" Target="https://www.softwaretestinghelp.com/data-mining-examples/#Most_Popular_Example_Of_Data_Mining_Marketing_And_Sales" TargetMode="External"/><Relationship Id="rId2" Type="http://schemas.openxmlformats.org/officeDocument/2006/relationships/hyperlink" Target="https://www.softwaretestinghelp.com/data-mining-examples/#Data_Mining_Examples_In_Finance" TargetMode="External"/><Relationship Id="rId16" Type="http://schemas.openxmlformats.org/officeDocument/2006/relationships/hyperlink" Target="https://www.softwaretestinghelp.com/data-mining-examples/#Data_Mining_Using_Decision_Tree_Example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ftwaretestinghelp.com/data-mining-examples/#Applications_Of_Data_Mining_In_Marketing" TargetMode="External"/><Relationship Id="rId11" Type="http://schemas.openxmlformats.org/officeDocument/2006/relationships/hyperlink" Target="https://www.softwaretestinghelp.com/data-mining-examples/#1_Healthcare_Management" TargetMode="External"/><Relationship Id="rId5" Type="http://schemas.openxmlformats.org/officeDocument/2006/relationships/hyperlink" Target="https://www.softwaretestinghelp.com/data-mining-examples/#3_Detect_Financial_Crimes" TargetMode="External"/><Relationship Id="rId15" Type="http://schemas.openxmlformats.org/officeDocument/2006/relationships/hyperlink" Target="https://www.softwaretestinghelp.com/data-mining-examples/#Data_Mining_For_CRM_Customer_Relationship_Management" TargetMode="External"/><Relationship Id="rId10" Type="http://schemas.openxmlformats.org/officeDocument/2006/relationships/hyperlink" Target="https://www.softwaretestinghelp.com/data-mining-examples/#Examples_Of_Data_Mining_Applications_In_Healthcare" TargetMode="External"/><Relationship Id="rId4" Type="http://schemas.openxmlformats.org/officeDocument/2006/relationships/hyperlink" Target="https://www.softwaretestinghelp.com/data-mining-examples/#2_Targeted_Marketing" TargetMode="External"/><Relationship Id="rId9" Type="http://schemas.openxmlformats.org/officeDocument/2006/relationships/hyperlink" Target="https://www.softwaretestinghelp.com/data-mining-examples/#3_System_Security" TargetMode="External"/><Relationship Id="rId14" Type="http://schemas.openxmlformats.org/officeDocument/2006/relationships/hyperlink" Target="https://www.softwaretestinghelp.com/data-mining-examples/#Data_Mining_And_Recommender_Systems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1804-521E-7B1C-73B4-61511680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49D5B-1F0F-4D04-31B2-FA434AF98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713" y="-318821"/>
            <a:ext cx="5062706" cy="28111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F67DD6-359C-5788-9D9F-ECAD62AF4CF8}"/>
              </a:ext>
            </a:extLst>
          </p:cNvPr>
          <p:cNvSpPr txBox="1"/>
          <p:nvPr/>
        </p:nvSpPr>
        <p:spPr>
          <a:xfrm>
            <a:off x="2846373" y="1782491"/>
            <a:ext cx="6097348" cy="457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7010" marR="205105" algn="ctr">
              <a:lnSpc>
                <a:spcPct val="250000"/>
              </a:lnSpc>
              <a:spcBef>
                <a:spcPts val="980"/>
              </a:spcBef>
              <a:spcAft>
                <a:spcPts val="800"/>
              </a:spcAft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Master of Science (Data Science &amp; Big Data Analytics)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07010" marR="205105" algn="ctr">
              <a:lnSpc>
                <a:spcPct val="250000"/>
              </a:lnSpc>
              <a:spcBef>
                <a:spcPts val="980"/>
              </a:spcBef>
              <a:spcAft>
                <a:spcPts val="800"/>
              </a:spcAft>
            </a:pPr>
            <a:r>
              <a:rPr lang="en-IN" sz="1800" b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F. Y. 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M.Sc. (DS &amp; BDA)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SCHOOL OF ENGINEERING AND TECHNOLOGY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25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DEPARTMENT OF COMPUTER SCIENCE &amp; APPLICATION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en-IN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2023-2025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99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8DC31-3968-FA18-FA99-0A2D9AE16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336" y="232916"/>
            <a:ext cx="8259328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EB062-814C-71BE-69F8-35DEF7E8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92" y="1214128"/>
            <a:ext cx="7886124" cy="51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61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5342F-460B-4209-00C3-31B8BEF7D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428206"/>
            <a:ext cx="9926435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4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FABE30-C0D7-442B-51C0-9A5614B7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118600"/>
            <a:ext cx="9564435" cy="6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99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579C41-33C1-70D1-8C8F-ED744AA3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209100"/>
            <a:ext cx="9964541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324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FF5B31-F25F-6C97-1C8D-76D63E7A8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85285"/>
            <a:ext cx="10088383" cy="648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6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5A611-464B-0680-5E1B-62354FA1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625" y="199574"/>
            <a:ext cx="8592749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08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47F869-95A6-B3AF-356A-1AADC8BFA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285311"/>
            <a:ext cx="8992855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60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6DD2AD-A1FC-90B2-D571-B10E562A5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356298"/>
            <a:ext cx="10193173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48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0D58D-694E-89F0-404E-8D2877FB9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B9D6B1-C9A8-EF51-761E-67439958E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52190791-E8BA-454F-9808-02AC9235DD75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19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627714" name="Rectangle 2050">
            <a:extLst>
              <a:ext uri="{FF2B5EF4-FFF2-40B4-BE49-F238E27FC236}">
                <a16:creationId xmlns:a16="http://schemas.microsoft.com/office/drawing/2014/main" id="{346CD7D8-2073-3A5F-4E4B-73ABC32DF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381000"/>
            <a:ext cx="7848600" cy="685800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KDD Process: Several Key Steps</a:t>
            </a:r>
            <a:endParaRPr lang="en-US" sz="2800" dirty="0"/>
          </a:p>
        </p:txBody>
      </p:sp>
      <p:sp>
        <p:nvSpPr>
          <p:cNvPr id="627715" name="Rectangle 2051">
            <a:extLst>
              <a:ext uri="{FF2B5EF4-FFF2-40B4-BE49-F238E27FC236}">
                <a16:creationId xmlns:a16="http://schemas.microsoft.com/office/drawing/2014/main" id="{C364F27E-917B-48C5-D43C-B4AAB67EC9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28644" y="1263032"/>
            <a:ext cx="8686800" cy="5486400"/>
          </a:xfrm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en-US" sz="2000" dirty="0"/>
              <a:t>Learning the application domain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800" dirty="0"/>
              <a:t>relevant prior knowledge and goals of application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000" dirty="0"/>
              <a:t>Identifying a target data set: data selection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en-US" sz="2000" dirty="0"/>
              <a:t>Data processing</a:t>
            </a:r>
            <a:endParaRPr lang="en-US" sz="1600" dirty="0"/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Data cleaning  </a:t>
            </a:r>
            <a:r>
              <a:rPr lang="en-US" sz="1600" dirty="0">
                <a:solidFill>
                  <a:srgbClr val="000099"/>
                </a:solidFill>
              </a:rPr>
              <a:t>(remove noise and inconsistent data)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Data integration </a:t>
            </a:r>
            <a:r>
              <a:rPr lang="en-US" sz="1600" dirty="0">
                <a:solidFill>
                  <a:srgbClr val="000099"/>
                </a:solidFill>
              </a:rPr>
              <a:t>(multiple data sources maybe combined)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Data selection </a:t>
            </a:r>
            <a:r>
              <a:rPr lang="en-US" sz="1600" dirty="0">
                <a:solidFill>
                  <a:srgbClr val="000099"/>
                </a:solidFill>
              </a:rPr>
              <a:t>(data relevant to the analysis task are retrieved from database)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Data transformation </a:t>
            </a:r>
            <a:r>
              <a:rPr lang="en-US" sz="1600" dirty="0">
                <a:solidFill>
                  <a:srgbClr val="000099"/>
                </a:solidFill>
              </a:rPr>
              <a:t>(data transformed or consolidated into forms appropriate for mining)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99"/>
                </a:solidFill>
              </a:rPr>
              <a:t>	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(Done with data preprocessing)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Data mining </a:t>
            </a:r>
            <a:r>
              <a:rPr lang="en-US" sz="1600" dirty="0">
                <a:solidFill>
                  <a:srgbClr val="000099"/>
                </a:solidFill>
              </a:rPr>
              <a:t>(an essential process where intelligent methods are applied to extract 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99"/>
                </a:solidFill>
              </a:rPr>
              <a:t>	data patterns)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Pattern evaluation </a:t>
            </a:r>
            <a:r>
              <a:rPr lang="en-US" sz="1600" dirty="0">
                <a:solidFill>
                  <a:srgbClr val="000099"/>
                </a:solidFill>
              </a:rPr>
              <a:t>(indentify the truly interesting patterns)</a:t>
            </a:r>
          </a:p>
          <a:p>
            <a:pPr lvl="1" eaLnBrk="1" hangingPunct="1">
              <a:lnSpc>
                <a:spcPct val="110000"/>
              </a:lnSpc>
              <a:defRPr/>
            </a:pPr>
            <a:r>
              <a:rPr lang="en-US" sz="1600" b="1" dirty="0">
                <a:solidFill>
                  <a:srgbClr val="000099"/>
                </a:solidFill>
              </a:rPr>
              <a:t>Knowledge presentation </a:t>
            </a:r>
            <a:r>
              <a:rPr lang="en-US" sz="1600" dirty="0">
                <a:solidFill>
                  <a:srgbClr val="000099"/>
                </a:solidFill>
              </a:rPr>
              <a:t>(mined knowledge is presented to the user with 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en-US" sz="1600" dirty="0">
                <a:solidFill>
                  <a:srgbClr val="000099"/>
                </a:solidFill>
              </a:rPr>
              <a:t>	visualization or representation techniques)</a:t>
            </a:r>
            <a:endParaRPr lang="en-US" sz="1600" dirty="0"/>
          </a:p>
          <a:p>
            <a:pPr eaLnBrk="1" hangingPunct="1">
              <a:lnSpc>
                <a:spcPct val="110000"/>
              </a:lnSpc>
              <a:defRPr/>
            </a:pPr>
            <a:r>
              <a:rPr lang="en-US" sz="2000" dirty="0"/>
              <a:t>Use of discovered knowledge</a:t>
            </a:r>
            <a:endParaRPr lang="en-US" dirty="0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95BE2-F13E-4710-3407-6C4F966BB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71" y="437732"/>
            <a:ext cx="10802858" cy="5982535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18839A5-39F4-593A-ECD2-5B0A09A29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757263"/>
              </p:ext>
            </p:extLst>
          </p:nvPr>
        </p:nvGraphicFramePr>
        <p:xfrm>
          <a:off x="2572313" y="437732"/>
          <a:ext cx="5333606" cy="46953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333606">
                  <a:extLst>
                    <a:ext uri="{9D8B030D-6E8A-4147-A177-3AD203B41FA5}">
                      <a16:colId xmlns:a16="http://schemas.microsoft.com/office/drawing/2014/main" val="935780520"/>
                    </a:ext>
                  </a:extLst>
                </a:gridCol>
              </a:tblGrid>
              <a:tr h="4695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b="1" dirty="0">
                          <a:effectLst/>
                        </a:rPr>
                        <a:t>Data Warehousing &amp; Data Mining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1999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256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9BC1B-7FA0-6A72-95EE-BFDC2132B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457200"/>
            <a:ext cx="8763000" cy="917596"/>
          </a:xfrm>
          <a:ln>
            <a:miter lim="800000"/>
            <a:headEnd/>
            <a:tailEnd/>
          </a:ln>
        </p:spPr>
        <p:txBody>
          <a:bodyPr/>
          <a:lstStyle/>
          <a:p>
            <a:pPr eaLnBrk="1" hangingPunct="1">
              <a:defRPr/>
            </a:pPr>
            <a:r>
              <a:rPr lang="en-US" sz="3200" dirty="0"/>
              <a:t>A typical DM System Architecture (2)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00EF8B53-9BF2-8592-12B7-DB20A9980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2286001"/>
            <a:ext cx="8229600" cy="3840163"/>
          </a:xfrm>
        </p:spPr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15364" name="Picture 5">
            <a:extLst>
              <a:ext uri="{FF2B5EF4-FFF2-40B4-BE49-F238E27FC236}">
                <a16:creationId xmlns:a16="http://schemas.microsoft.com/office/drawing/2014/main" id="{75300A40-1BBC-57E6-B107-758CC68E1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828801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DFE65-1EE9-8C7A-BD4C-1CAE12C5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ABFAC-3C90-BD12-EC2E-80BFED979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A664678B-FCE7-4564-966C-99BB54E96085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21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449538" name="Rectangle 2">
            <a:extLst>
              <a:ext uri="{FF2B5EF4-FFF2-40B4-BE49-F238E27FC236}">
                <a16:creationId xmlns:a16="http://schemas.microsoft.com/office/drawing/2014/main" id="{05F5314C-381E-5259-E25F-EC54FE0BD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733426"/>
            <a:ext cx="8458200" cy="942975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200" dirty="0"/>
              <a:t> Data Mining Functionalities</a:t>
            </a:r>
            <a:br>
              <a:rPr lang="en-US" sz="3600" dirty="0"/>
            </a:br>
            <a:r>
              <a:rPr lang="en-US" sz="3600" dirty="0"/>
              <a:t>	- </a:t>
            </a:r>
            <a:r>
              <a:rPr lang="en-US" sz="2400" dirty="0"/>
              <a:t>What kinds of patterns can be mined?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25605" name="Rectangle 3">
            <a:extLst>
              <a:ext uri="{FF2B5EF4-FFF2-40B4-BE49-F238E27FC236}">
                <a16:creationId xmlns:a16="http://schemas.microsoft.com/office/drawing/2014/main" id="{AEE91D97-E503-3A4C-455D-13A960B824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447800"/>
            <a:ext cx="8763000" cy="49530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Concept/Class Description: Characterization and Discrimination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Data can be associated with classes or concepts.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800" dirty="0"/>
              <a:t>E.g. classes of items – computers, printers, …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800" dirty="0"/>
              <a:t>	       concepts of customers – </a:t>
            </a:r>
            <a:r>
              <a:rPr lang="en-US" altLang="en-US" sz="1800" dirty="0" err="1"/>
              <a:t>bigSpenders</a:t>
            </a:r>
            <a:r>
              <a:rPr lang="en-US" altLang="en-US" sz="1800" dirty="0"/>
              <a:t>, </a:t>
            </a:r>
            <a:r>
              <a:rPr lang="en-US" altLang="en-US" sz="1800" dirty="0" err="1"/>
              <a:t>budgetSpenders</a:t>
            </a:r>
            <a:r>
              <a:rPr lang="en-US" altLang="en-US" sz="1800" dirty="0"/>
              <a:t>, …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800" dirty="0"/>
              <a:t>How to describe these items or concepts?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Descriptions can be derived via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800" dirty="0"/>
              <a:t>Data characterization – summarizing the general characteristics of a 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800" dirty="0"/>
              <a:t>	target class of data. 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400" dirty="0"/>
              <a:t>E.g. summarizing the characteristics of customers who spend more than $1,000 a year </a:t>
            </a:r>
          </a:p>
          <a:p>
            <a:pPr lvl="3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400" dirty="0"/>
              <a:t>	at</a:t>
            </a:r>
            <a:r>
              <a:rPr lang="en-US" altLang="en-US" sz="1400" i="1" dirty="0"/>
              <a:t> </a:t>
            </a:r>
            <a:r>
              <a:rPr lang="en-US" altLang="en-US" sz="1400" i="1" dirty="0" err="1"/>
              <a:t>AllElectronics</a:t>
            </a:r>
            <a:r>
              <a:rPr lang="en-US" altLang="en-US" sz="1400" dirty="0"/>
              <a:t>. Result can be a general profile of the customers, such as 40 – 50 years old, employed, have excellent credit ratings. 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C4B4A-68F1-9422-CC45-2E7A9D315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983B1-6C7F-C1BC-23DC-34A475146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4A923777-8212-4143-8DDB-A48BAFC51C29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22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26629" name="Rectangle 3">
            <a:extLst>
              <a:ext uri="{FF2B5EF4-FFF2-40B4-BE49-F238E27FC236}">
                <a16:creationId xmlns:a16="http://schemas.microsoft.com/office/drawing/2014/main" id="{B492B355-EC7E-D6E4-B8D8-1014D22B19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29989" y="380326"/>
            <a:ext cx="9438011" cy="6020474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lvl="2" eaLnBrk="1" hangingPunct="1">
              <a:lnSpc>
                <a:spcPct val="120000"/>
              </a:lnSpc>
            </a:pPr>
            <a:r>
              <a:rPr lang="en-US" altLang="en-US" sz="1800" dirty="0"/>
              <a:t>Data discrimination – comparing the target class with one or a set of 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800" dirty="0"/>
              <a:t>	comparative classes</a:t>
            </a:r>
          </a:p>
          <a:p>
            <a:pPr lvl="3" eaLnBrk="1" hangingPunct="1">
              <a:lnSpc>
                <a:spcPct val="120000"/>
              </a:lnSpc>
            </a:pPr>
            <a:r>
              <a:rPr lang="en-US" altLang="en-US" sz="1400" dirty="0"/>
              <a:t>E.g. Compare the general features of software products whole sales increase by 10% in the last year with those whose sales decrease by 30% during the same period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800" dirty="0"/>
              <a:t>Or both of the above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Mining Frequent Patterns, Associations and </a:t>
            </a:r>
          </a:p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2400" dirty="0"/>
              <a:t>	Correlations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Frequent itemset: a set of items that frequently appear </a:t>
            </a:r>
          </a:p>
          <a:p>
            <a:pPr lvl="1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2000" dirty="0"/>
              <a:t>		together in a transactional data set (e.g. milk and bread)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Frequent subsequence: a pattern that customers tend to purchase product A, followed by a purchase of product B</a:t>
            </a:r>
          </a:p>
          <a:p>
            <a:pPr lvl="1" eaLnBrk="1" hangingPunct="1">
              <a:lnSpc>
                <a:spcPct val="120000"/>
              </a:lnSpc>
            </a:pPr>
            <a:endParaRPr lang="en-US" altLang="en-US" dirty="0"/>
          </a:p>
          <a:p>
            <a:pPr eaLnBrk="1" hangingPunct="1">
              <a:lnSpc>
                <a:spcPct val="120000"/>
              </a:lnSpc>
            </a:pPr>
            <a:endParaRPr lang="en-US" altLang="en-US" sz="2600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A6DB-7170-69A7-7F14-02900435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F704B-D08F-5079-7F70-539D82A08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07E98DC6-8744-42FE-8DAE-918D858D6B63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23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F6709893-74D5-D33D-4EAA-3429F3C373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72750" y="477430"/>
            <a:ext cx="9195250" cy="592337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lvl="1" eaLnBrk="1" hangingPunct="1">
              <a:lnSpc>
                <a:spcPct val="120000"/>
              </a:lnSpc>
            </a:pPr>
            <a:r>
              <a:rPr lang="en-US" altLang="en-US" sz="2800" dirty="0"/>
              <a:t>Association Analysis: find frequent patterns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E.g. a sample analysis result – an association rule: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	buys(X, “computer”) =&gt; buys(X, “software”) [support = 1%, confidence = 50%]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    (if a customer buys a computer, there is a 50% chance that she will buy software. 1% of all of the transactions under analysis showed that computer and software 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dirty="0"/>
              <a:t>	are purchased together. )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dirty="0"/>
              <a:t>Associations rules are discarded as uninteresting if they do not satisfy both a minimum support threshold and a minimum confidence threshold.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800" dirty="0"/>
              <a:t>Correlation Analysis: additional analysis to find statistical correlations between associated pairs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54534-7C0F-8A8B-B9B6-74A87037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34501-C4E3-18F0-E14D-39C3CA175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6CF84D5F-FDCD-43B5-ACD3-1400F4DC55BF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24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F39D48A4-54C7-98E3-9613-481A040FD8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5062" y="347958"/>
            <a:ext cx="10222938" cy="6052842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2400" dirty="0"/>
              <a:t>Classification and Prediction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Classification </a:t>
            </a:r>
            <a:endParaRPr lang="en-US" altLang="en-US" sz="1600" dirty="0"/>
          </a:p>
          <a:p>
            <a:pPr lvl="2" eaLnBrk="1" hangingPunct="1">
              <a:lnSpc>
                <a:spcPct val="120000"/>
              </a:lnSpc>
            </a:pPr>
            <a:r>
              <a:rPr lang="en-US" altLang="en-US" sz="1600" dirty="0"/>
              <a:t>The process of finding a model that describes and distinguishes the data classes or concepts, for the purpose of being able to use the model to predict the class of 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600" dirty="0"/>
              <a:t>	objects whose class label is unknown.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600" dirty="0"/>
              <a:t>The derived model is based on the analysis of a set of training data (data objects whose class label is known). 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600" dirty="0"/>
              <a:t>The model can be represented in </a:t>
            </a:r>
            <a:r>
              <a:rPr lang="en-US" altLang="en-US" sz="1600" i="1" dirty="0"/>
              <a:t>classification (IF-THEN) rules, </a:t>
            </a:r>
            <a:r>
              <a:rPr lang="en-US" altLang="en-US" sz="1600" dirty="0"/>
              <a:t>decision trees, </a:t>
            </a:r>
          </a:p>
          <a:p>
            <a:pPr lvl="2"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600" dirty="0"/>
              <a:t>	</a:t>
            </a:r>
            <a:r>
              <a:rPr lang="en-US" altLang="en-US" sz="1600" i="1" dirty="0"/>
              <a:t>neural networks, </a:t>
            </a:r>
            <a:r>
              <a:rPr lang="en-US" altLang="en-US" sz="1600" dirty="0"/>
              <a:t>etc.  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en-US" sz="2000" dirty="0"/>
              <a:t>Prediction</a:t>
            </a:r>
          </a:p>
          <a:p>
            <a:pPr lvl="2" eaLnBrk="1" hangingPunct="1">
              <a:lnSpc>
                <a:spcPct val="120000"/>
              </a:lnSpc>
            </a:pPr>
            <a:r>
              <a:rPr lang="en-US" altLang="en-US" sz="1600" dirty="0"/>
              <a:t>Predict missing or unavailable numerical data values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3BD151-B99F-106B-2964-07560781D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124B8-DA83-C239-7AB8-0DDFE7B3E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D0A094A6-7D03-4516-892E-CD293CB7FF1A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25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pic>
        <p:nvPicPr>
          <p:cNvPr id="29701" name="Picture 5">
            <a:extLst>
              <a:ext uri="{FF2B5EF4-FFF2-40B4-BE49-F238E27FC236}">
                <a16:creationId xmlns:a16="http://schemas.microsoft.com/office/drawing/2014/main" id="{A09A77EA-152F-A43E-A1F5-8C541ADACE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45923" y="598811"/>
            <a:ext cx="10604657" cy="5832153"/>
          </a:xfr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019FF-313B-2F67-1A3F-2201D8E5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1F2A4-DD1E-76A4-BF46-8EA180C4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F39392A9-CEEC-4EED-B8B4-02F1CBE4C40C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26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450562" name="Rectangle 1026">
            <a:extLst>
              <a:ext uri="{FF2B5EF4-FFF2-40B4-BE49-F238E27FC236}">
                <a16:creationId xmlns:a16="http://schemas.microsoft.com/office/drawing/2014/main" id="{0DC35E5B-DD8D-D7BA-07F2-F3697B3A04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431800"/>
            <a:ext cx="7543800" cy="635000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Data Mining Functionalities (2)</a:t>
            </a:r>
          </a:p>
        </p:txBody>
      </p:sp>
      <p:sp>
        <p:nvSpPr>
          <p:cNvPr id="30725" name="Rectangle 1027">
            <a:extLst>
              <a:ext uri="{FF2B5EF4-FFF2-40B4-BE49-F238E27FC236}">
                <a16:creationId xmlns:a16="http://schemas.microsoft.com/office/drawing/2014/main" id="{5E0D9A9A-FFAF-3850-5999-B8BE7F0E15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8686800" cy="22860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en-US" sz="2400"/>
              <a:t>Cluster Analysis</a:t>
            </a:r>
          </a:p>
          <a:p>
            <a:pPr lvl="1" eaLnBrk="1" hangingPunct="1"/>
            <a:r>
              <a:rPr lang="en-US" altLang="en-US" sz="2000"/>
              <a:t>Class label is unknown: group data to form new classes</a:t>
            </a:r>
          </a:p>
          <a:p>
            <a:pPr lvl="1" eaLnBrk="1" hangingPunct="1"/>
            <a:r>
              <a:rPr lang="en-US" altLang="en-US" sz="2000"/>
              <a:t>Clusters of objects  are formed based on the principle of </a:t>
            </a:r>
            <a:r>
              <a:rPr lang="en-US" altLang="en-US" sz="2000" i="1"/>
              <a:t>maximizing intra-class similarity &amp; minimizing interclass similarity</a:t>
            </a:r>
          </a:p>
          <a:p>
            <a:pPr lvl="2" eaLnBrk="1" hangingPunct="1"/>
            <a:r>
              <a:rPr lang="en-US" altLang="en-US" sz="1600"/>
              <a:t>E.g. Identify homogeneous subpopulations of customers. These clusters may 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sz="1600"/>
              <a:t>	represent individual target groups for marketing.</a:t>
            </a:r>
          </a:p>
        </p:txBody>
      </p:sp>
      <p:pic>
        <p:nvPicPr>
          <p:cNvPr id="30726" name="Picture 3">
            <a:extLst>
              <a:ext uri="{FF2B5EF4-FFF2-40B4-BE49-F238E27FC236}">
                <a16:creationId xmlns:a16="http://schemas.microsoft.com/office/drawing/2014/main" id="{9ED2A438-F728-B112-89F4-79BDC21E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81400"/>
            <a:ext cx="5486400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17D9C-2311-28F9-35CD-6EE7F6F9D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D0B22-C09C-5098-B6A1-7DBF3DAC9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57E6B0E1-C13D-4E9B-A539-EE64A6E33D57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27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450562" name="Rectangle 1026">
            <a:extLst>
              <a:ext uri="{FF2B5EF4-FFF2-40B4-BE49-F238E27FC236}">
                <a16:creationId xmlns:a16="http://schemas.microsoft.com/office/drawing/2014/main" id="{0AC0FB10-7F25-B0FD-A28E-0AC386F599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431800"/>
            <a:ext cx="7543800" cy="635000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Data Mining Functionalities (2)</a:t>
            </a:r>
          </a:p>
        </p:txBody>
      </p:sp>
      <p:sp>
        <p:nvSpPr>
          <p:cNvPr id="31749" name="Rectangle 1027">
            <a:extLst>
              <a:ext uri="{FF2B5EF4-FFF2-40B4-BE49-F238E27FC236}">
                <a16:creationId xmlns:a16="http://schemas.microsoft.com/office/drawing/2014/main" id="{78BD5396-FE0C-ECC0-7BDD-F592FF8A5D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447800"/>
            <a:ext cx="8686800" cy="35814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/>
            <a:r>
              <a:rPr lang="en-US" altLang="en-US" sz="2400"/>
              <a:t>Outlier Analysis</a:t>
            </a:r>
          </a:p>
          <a:p>
            <a:pPr lvl="1" eaLnBrk="1" hangingPunct="1"/>
            <a:r>
              <a:rPr lang="en-US" altLang="en-US" sz="2000"/>
              <a:t>Data that do no comply with the general behavior or model. </a:t>
            </a:r>
          </a:p>
          <a:p>
            <a:pPr lvl="1" eaLnBrk="1" hangingPunct="1"/>
            <a:r>
              <a:rPr lang="en-US" altLang="en-US" sz="2000"/>
              <a:t>Outliers are usually discarded as noise or exceptions. </a:t>
            </a:r>
          </a:p>
          <a:p>
            <a:pPr lvl="1" eaLnBrk="1" hangingPunct="1"/>
            <a:r>
              <a:rPr lang="en-US" altLang="en-US" sz="2000"/>
              <a:t>Useful for fraud detection. </a:t>
            </a:r>
          </a:p>
          <a:p>
            <a:pPr lvl="2" eaLnBrk="1" hangingPunct="1"/>
            <a:r>
              <a:rPr lang="en-US" altLang="en-US" sz="1600"/>
              <a:t>E.g. Detect purchases of extremely large amounts</a:t>
            </a:r>
          </a:p>
          <a:p>
            <a:pPr eaLnBrk="1" hangingPunct="1"/>
            <a:r>
              <a:rPr lang="en-US" altLang="en-US" sz="2400"/>
              <a:t>Evolution Analysis</a:t>
            </a:r>
          </a:p>
          <a:p>
            <a:pPr lvl="1" eaLnBrk="1" hangingPunct="1"/>
            <a:r>
              <a:rPr lang="en-US" altLang="en-US" sz="2000"/>
              <a:t>Describes and models regularities or trends for objects whose 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2000"/>
              <a:t>	behavior changes over time.</a:t>
            </a:r>
          </a:p>
          <a:p>
            <a:pPr lvl="2" eaLnBrk="1" hangingPunct="1"/>
            <a:r>
              <a:rPr lang="en-US" altLang="en-US" sz="1600"/>
              <a:t>E.g. Identify stock evolution regularities for overall stocks and for the stocks of </a:t>
            </a:r>
          </a:p>
          <a:p>
            <a:pPr lvl="2" eaLnBrk="1" hangingPunct="1">
              <a:buFont typeface="Arial" panose="020B0604020202020204" pitchFamily="34" charset="0"/>
              <a:buNone/>
            </a:pPr>
            <a:r>
              <a:rPr lang="en-US" altLang="en-US" sz="1600"/>
              <a:t>	particular companies. 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EA1A2-282A-95BD-9DB0-15ACE04A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F14DB-9436-FE8B-88ED-AFE977361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5563830B-59E7-415E-A0E8-19CE86D58010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28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652290" name="Rectangle 2">
            <a:extLst>
              <a:ext uri="{FF2B5EF4-FFF2-40B4-BE49-F238E27FC236}">
                <a16:creationId xmlns:a16="http://schemas.microsoft.com/office/drawing/2014/main" id="{253ACBCA-C8B2-14B2-BC84-1DF221F1DB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609600"/>
            <a:ext cx="8534400" cy="585788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 Major Issues in Data Mining</a:t>
            </a:r>
            <a:endParaRPr lang="en-US" sz="3200" u="sng" dirty="0"/>
          </a:p>
        </p:txBody>
      </p:sp>
      <p:sp>
        <p:nvSpPr>
          <p:cNvPr id="47109" name="Rectangle 3">
            <a:extLst>
              <a:ext uri="{FF2B5EF4-FFF2-40B4-BE49-F238E27FC236}">
                <a16:creationId xmlns:a16="http://schemas.microsoft.com/office/drawing/2014/main" id="{353CA4EF-01E2-A086-F436-4C3AB15C24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763000" cy="53340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/>
              <a:t>Mining methodology and User interaction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Mining different kinds of knowledge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DM should cover a wide spectrum of data analysis and knowledge discovery tasks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Enable to use the database in different ways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Require the development of numerous data mining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Interactive mining of knowledge at multiple levels of abstraction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Difficult to know exactly what will be discovered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Allow users to focus the search, refine data mining requests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Incorporation of background knowledge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Guide the discovery process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Allow discovered patterns to be expressed in concise terms and different levels of abstraction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Data mining query languages and ad hoc data mining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High-level query languages need to be developed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Should be integrated with a DB/DW query language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8F2B57-D996-2989-8E75-5B158828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EE193-035E-A196-87D5-4C84A8C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9698F208-6EBB-4115-9EAF-708037831DBC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29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652290" name="Rectangle 2">
            <a:extLst>
              <a:ext uri="{FF2B5EF4-FFF2-40B4-BE49-F238E27FC236}">
                <a16:creationId xmlns:a16="http://schemas.microsoft.com/office/drawing/2014/main" id="{E3E14250-8854-41A5-6916-281E1CCD2F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609600"/>
            <a:ext cx="8534400" cy="585788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 Major Issues in Data Mining</a:t>
            </a:r>
            <a:endParaRPr lang="en-US" sz="3200" u="sng" dirty="0"/>
          </a:p>
        </p:txBody>
      </p:sp>
      <p:sp>
        <p:nvSpPr>
          <p:cNvPr id="48133" name="Rectangle 3">
            <a:extLst>
              <a:ext uri="{FF2B5EF4-FFF2-40B4-BE49-F238E27FC236}">
                <a16:creationId xmlns:a16="http://schemas.microsoft.com/office/drawing/2014/main" id="{F18DF0DD-186A-2EF5-2564-7A1F0FE2E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763000" cy="5334000"/>
          </a:xfrm>
          <a:noFill/>
        </p:spPr>
        <p:txBody>
          <a:bodyPr vert="horz" lIns="92075" tIns="46038" rIns="92075" bIns="46038" rtlCol="0">
            <a:normAutofit/>
          </a:bodyPr>
          <a:lstStyle/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Presentation and visualization of results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Knowledge should be easily understood and directly usable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High level languages, visual representations or other expressive forms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Require the DM system to adopt the above techniques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Handling noisy or incomplete data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Require data cleaning methods and data analysis methods that can handle noise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Pattern evaluation – the interestingness problem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How to develop techniques to access the interestingness of discovered patterns, especially with subjective measures bases on user beliefs or expectations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7BCBEF-E8E7-1C4A-C9BE-003FFADCC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613969"/>
            <a:ext cx="10812384" cy="56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2BE30-2966-C72B-6E91-D8E01766B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Data Mining: Concepts and Techniques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007F7-045D-8ABA-25E9-451A369D1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34" charset="-127"/>
              </a:defRPr>
            </a:lvl9pPr>
          </a:lstStyle>
          <a:p>
            <a:pPr eaLnBrk="1" hangingPunct="1"/>
            <a:fld id="{948B123A-D59B-43F5-865C-F377E7FBC38C}" type="slidenum">
              <a:rPr lang="en-US" altLang="en-US">
                <a:solidFill>
                  <a:srgbClr val="898989"/>
                </a:solidFill>
                <a:latin typeface="Tahoma" panose="020B0604030504040204" pitchFamily="34" charset="0"/>
              </a:rPr>
              <a:pPr eaLnBrk="1" hangingPunct="1"/>
              <a:t>30</a:t>
            </a:fld>
            <a:endParaRPr lang="en-US" altLang="en-US">
              <a:solidFill>
                <a:srgbClr val="898989"/>
              </a:solidFill>
              <a:latin typeface="Tahoma" panose="020B0604030504040204" pitchFamily="34" charset="0"/>
            </a:endParaRPr>
          </a:p>
        </p:txBody>
      </p:sp>
      <p:sp>
        <p:nvSpPr>
          <p:cNvPr id="652290" name="Rectangle 2">
            <a:extLst>
              <a:ext uri="{FF2B5EF4-FFF2-40B4-BE49-F238E27FC236}">
                <a16:creationId xmlns:a16="http://schemas.microsoft.com/office/drawing/2014/main" id="{DDEE32F0-282D-C99F-9DDE-3F8C7A4FCD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609600"/>
            <a:ext cx="8534400" cy="585788"/>
          </a:xfrm>
          <a:ln>
            <a:miter lim="800000"/>
            <a:headEnd/>
            <a:tailEnd/>
          </a:ln>
        </p:spPr>
        <p:txBody>
          <a:bodyPr vert="horz" lIns="92075" tIns="46038" rIns="92075" bIns="46038" rtlCol="0" anchor="ctr"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 Major Issues in Data Mining</a:t>
            </a:r>
            <a:endParaRPr lang="en-US" sz="3200" u="sng" dirty="0"/>
          </a:p>
        </p:txBody>
      </p:sp>
      <p:sp>
        <p:nvSpPr>
          <p:cNvPr id="49157" name="Rectangle 3">
            <a:extLst>
              <a:ext uri="{FF2B5EF4-FFF2-40B4-BE49-F238E27FC236}">
                <a16:creationId xmlns:a16="http://schemas.microsoft.com/office/drawing/2014/main" id="{1AA839B2-8ED7-D216-B972-F6EE4B89D5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8763000" cy="5334000"/>
          </a:xfrm>
          <a:noFill/>
        </p:spPr>
        <p:txBody>
          <a:bodyPr vert="horz" lIns="92075" tIns="46038" rIns="92075" bIns="46038" rtlCol="0">
            <a:normAutofit lnSpcReduction="10000"/>
          </a:bodyPr>
          <a:lstStyle/>
          <a:p>
            <a:pPr eaLnBrk="1" hangingPunct="1">
              <a:lnSpc>
                <a:spcPct val="110000"/>
              </a:lnSpc>
            </a:pPr>
            <a:r>
              <a:rPr lang="en-US" altLang="en-US" sz="2400"/>
              <a:t>Performance Issues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Efficiency and scalability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Huge amount of data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Running time must be predictable and acceptable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Parallel, distributed and incremental mining algorithms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Divide the data into partitions and processed in parallel</a:t>
            </a:r>
            <a:endParaRPr lang="en-US" altLang="en-US" sz="1200"/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Incorporate database updates without having to mine the entire data again from </a:t>
            </a:r>
          </a:p>
          <a:p>
            <a:pPr lvl="2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1600"/>
              <a:t>	scratch</a:t>
            </a:r>
          </a:p>
          <a:p>
            <a:pPr eaLnBrk="1" hangingPunct="1">
              <a:lnSpc>
                <a:spcPct val="110000"/>
              </a:lnSpc>
            </a:pPr>
            <a:r>
              <a:rPr lang="en-US" altLang="en-US" sz="2400"/>
              <a:t>Diversity of Database Types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Other database that contain complex data objects, multimedia data, </a:t>
            </a:r>
          </a:p>
          <a:p>
            <a:pPr lvl="1" eaLnBrk="1" hangingPunct="1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altLang="en-US" sz="2000"/>
              <a:t>	spatial data, etc.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Expect to have different DM systems for different kinds of data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en-US" sz="2000"/>
              <a:t>Heterogeneous databases and global information systems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altLang="en-US" sz="1600"/>
              <a:t>Web mining becomes a very challenging and fast-evolving field in data mining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7505ED-F4B6-BB97-7AB1-4309C0F06B2B}"/>
              </a:ext>
            </a:extLst>
          </p:cNvPr>
          <p:cNvSpPr txBox="1"/>
          <p:nvPr/>
        </p:nvSpPr>
        <p:spPr>
          <a:xfrm>
            <a:off x="347957" y="258373"/>
            <a:ext cx="116363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i="0" dirty="0">
                <a:solidFill>
                  <a:srgbClr val="A90000"/>
                </a:solidFill>
                <a:effectLst/>
                <a:latin typeface="Work Sans" pitchFamily="2" charset="0"/>
              </a:rPr>
              <a:t>Most Common Applications Of Data Mining 2023</a:t>
            </a:r>
            <a:endParaRPr lang="en-US" b="1" i="0" dirty="0">
              <a:solidFill>
                <a:srgbClr val="A90000"/>
              </a:solidFill>
              <a:effectLst/>
              <a:latin typeface="Work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C1B89E-DEC8-C84C-0F87-4D30D9F27D01}"/>
              </a:ext>
            </a:extLst>
          </p:cNvPr>
          <p:cNvSpPr txBox="1"/>
          <p:nvPr/>
        </p:nvSpPr>
        <p:spPr>
          <a:xfrm>
            <a:off x="564419" y="1832704"/>
            <a:ext cx="1061877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2"/>
              </a:rPr>
              <a:t>Examples Of Data Mining In Real Life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3"/>
              </a:rPr>
              <a:t>#1) Mobile Service Providers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4"/>
              </a:rPr>
              <a:t>#2) Retail Sector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5"/>
              </a:rPr>
              <a:t>#3) Artificial Intelligence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6"/>
              </a:rPr>
              <a:t>#4) Ecommerce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7"/>
              </a:rPr>
              <a:t>#5) Science And Engineering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8"/>
              </a:rPr>
              <a:t>#6) Crime Prevention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9"/>
              </a:rPr>
              <a:t>#7) Research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0"/>
              </a:rPr>
              <a:t>#8) Farming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1"/>
              </a:rPr>
              <a:t>#9) Automation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2"/>
              </a:rPr>
              <a:t>#10) Dynamic Pricing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3"/>
              </a:rPr>
              <a:t>#11) Transportation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400" b="0" i="0" u="none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4"/>
              </a:rPr>
              <a:t>#12) Insurance</a:t>
            </a:r>
            <a:endParaRPr lang="en-US" sz="24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2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6C46D-7FDC-199D-9CA0-90588DFB745B}"/>
              </a:ext>
            </a:extLst>
          </p:cNvPr>
          <p:cNvSpPr txBox="1"/>
          <p:nvPr/>
        </p:nvSpPr>
        <p:spPr>
          <a:xfrm>
            <a:off x="822026" y="292957"/>
            <a:ext cx="6097348" cy="62170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2"/>
              </a:rPr>
              <a:t>Data Mining Examples In Finance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3"/>
              </a:rPr>
              <a:t>#1) Loan Payment Prediction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4"/>
              </a:rPr>
              <a:t>#2) Targeted Marketing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5"/>
              </a:rPr>
              <a:t>#3) Detect Financial Crimes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6"/>
              </a:rPr>
              <a:t>Applications Of Data Mining In Marketing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7"/>
              </a:rPr>
              <a:t>#1) Forecasting Market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8"/>
              </a:rPr>
              <a:t>#2) Anomaly Detection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9"/>
              </a:rPr>
              <a:t>#3) System Security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0"/>
              </a:rPr>
              <a:t>Examples Of Data Mining Applications In Healthcare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1"/>
              </a:rPr>
              <a:t>#1) Healthcare Management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2"/>
              </a:rPr>
              <a:t>#2) Effective Treatments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lvl="1"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3"/>
              </a:rPr>
              <a:t>#3) Fraudulent And Abusive Data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4"/>
              </a:rPr>
              <a:t>Data Mining And Recommender Systems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5"/>
              </a:rPr>
              <a:t>Data Mining For CRM (Customer Relationship Management)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6"/>
              </a:rPr>
              <a:t>Data Mining Using Decision Tree Example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7"/>
              </a:rPr>
              <a:t>Most Popular Example Of Data Mining: Marketing And Sales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  <a:p>
            <a:pPr algn="l"/>
            <a:r>
              <a:rPr lang="en-US" sz="2000" b="0" i="0" strike="noStrike" dirty="0">
                <a:solidFill>
                  <a:srgbClr val="A90000"/>
                </a:solidFill>
                <a:effectLst/>
                <a:latin typeface="Work Sans" pitchFamily="2" charset="0"/>
                <a:hlinkClick r:id="rId18"/>
              </a:rPr>
              <a:t>Big Companies Using Data Mining</a:t>
            </a:r>
            <a:endParaRPr lang="en-US" sz="2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112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316F4D-F2A4-99C3-1D3F-05791E984CFC}"/>
              </a:ext>
            </a:extLst>
          </p:cNvPr>
          <p:cNvSpPr txBox="1"/>
          <p:nvPr/>
        </p:nvSpPr>
        <p:spPr>
          <a:xfrm>
            <a:off x="3210515" y="228028"/>
            <a:ext cx="60973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0" i="0" dirty="0">
                <a:solidFill>
                  <a:srgbClr val="FF6600"/>
                </a:solidFill>
                <a:effectLst/>
                <a:latin typeface="Work Sans" pitchFamily="2" charset="0"/>
              </a:rPr>
              <a:t>Mobile Service Providers</a:t>
            </a:r>
            <a:endParaRPr lang="en-US" sz="32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4E8AFA-FC07-B01A-DB16-E9AEB5581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322" y="1202302"/>
            <a:ext cx="8392199" cy="494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3849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7573D8-2A30-1A61-BD9A-89F882E7238B}"/>
              </a:ext>
            </a:extLst>
          </p:cNvPr>
          <p:cNvSpPr txBox="1"/>
          <p:nvPr/>
        </p:nvSpPr>
        <p:spPr>
          <a:xfrm>
            <a:off x="3801234" y="244212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4000" b="0" i="0" dirty="0">
                <a:solidFill>
                  <a:srgbClr val="FF6600"/>
                </a:solidFill>
                <a:effectLst/>
                <a:latin typeface="Work Sans" pitchFamily="2" charset="0"/>
              </a:rPr>
              <a:t>Retail Sector</a:t>
            </a:r>
            <a:endParaRPr lang="en-US" sz="4000" b="0" i="0" dirty="0">
              <a:solidFill>
                <a:srgbClr val="3A3A3A"/>
              </a:solidFill>
              <a:effectLst/>
              <a:latin typeface="Work Sans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85C4C7-860D-692D-0F31-B4BF01445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365" y="1352549"/>
            <a:ext cx="7110960" cy="495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30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3580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7EABAE-911F-2367-7288-72799545E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53" y="1055509"/>
            <a:ext cx="9257289" cy="534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19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619E6-1566-FDC3-D80D-4909CAFA1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466311"/>
            <a:ext cx="10307488" cy="5925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93DC2-2121-C41C-6E80-A3880BF34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77" y="866417"/>
            <a:ext cx="964064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62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876DF1-1619-5DDF-FBE5-0FA5BF067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811" y="147179"/>
            <a:ext cx="6106377" cy="65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03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C8579B2-DD52-C5C9-7134-E11364BD9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F7A28-5C95-BD31-9008-50709B8A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43" y="0"/>
            <a:ext cx="9234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3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9BE9AD-C14A-5D95-BAC2-E787E2B6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50" y="-80920"/>
            <a:ext cx="10144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31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A0E1C7B9-1464-4C65-EB89-71E4D114A0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9943" y="103308"/>
            <a:ext cx="7057604" cy="6632447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1E85F25-1AF5-5BD9-5F1E-27C68C6FA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14300"/>
            <a:ext cx="2521343" cy="3090146"/>
          </a:xfrm>
          <a:ln>
            <a:miter lim="800000"/>
            <a:headEnd/>
            <a:tailEnd/>
          </a:ln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>
                <a:cs typeface="+mj-cs"/>
              </a:rPr>
              <a:t>Evolution of Database Technology</a:t>
            </a:r>
          </a:p>
        </p:txBody>
      </p:sp>
    </p:spTree>
    <p:extLst>
      <p:ext uri="{BB962C8B-B14F-4D97-AF65-F5344CB8AC3E}">
        <p14:creationId xmlns:p14="http://schemas.microsoft.com/office/powerpoint/2010/main" val="143204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1332</Words>
  <Application>Microsoft Office PowerPoint</Application>
  <PresentationFormat>Widescreen</PresentationFormat>
  <Paragraphs>172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Tahoma</vt:lpstr>
      <vt:lpstr>Times New Roman</vt:lpstr>
      <vt:lpstr>Work Sans</vt:lpstr>
      <vt:lpstr>Office Theme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Database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KDD Process: Several Key Steps</vt:lpstr>
      <vt:lpstr>A typical DM System Architecture (2)</vt:lpstr>
      <vt:lpstr> Data Mining Functionalities  - What kinds of patterns can be mined? </vt:lpstr>
      <vt:lpstr>PowerPoint Presentation</vt:lpstr>
      <vt:lpstr>PowerPoint Presentation</vt:lpstr>
      <vt:lpstr>PowerPoint Presentation</vt:lpstr>
      <vt:lpstr>PowerPoint Presentation</vt:lpstr>
      <vt:lpstr>Data Mining Functionalities (2)</vt:lpstr>
      <vt:lpstr>Data Mining Functionalities (2)</vt:lpstr>
      <vt:lpstr> Major Issues in Data Mining</vt:lpstr>
      <vt:lpstr> Major Issues in Data Mining</vt:lpstr>
      <vt:lpstr> Major Issues in 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36</cp:revision>
  <dcterms:created xsi:type="dcterms:W3CDTF">2023-08-04T06:41:50Z</dcterms:created>
  <dcterms:modified xsi:type="dcterms:W3CDTF">2023-08-11T06:29:19Z</dcterms:modified>
</cp:coreProperties>
</file>